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0F6055-C53F-4293-9676-A936D484E86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146625-F798-4C22-ABA2-6BF44DF3D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-NgGKSNiNw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QKma9uMCF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2.cedarcrest.edu/academic/bio/hale/bioT_EID/lectures/tetanus-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1800" y="0"/>
            <a:ext cx="2362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Chapter 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533400"/>
            <a:ext cx="3124200" cy="533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Nervous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5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http://www.youtube.com/watch?v=i-NgGKSNiNw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a neuron and a </a:t>
            </a:r>
            <a:r>
              <a:rPr lang="en-US" dirty="0" err="1" smtClean="0"/>
              <a:t>neuroglial</a:t>
            </a:r>
            <a:r>
              <a:rPr lang="en-US" dirty="0" smtClean="0"/>
              <a:t> cell?</a:t>
            </a:r>
          </a:p>
          <a:p>
            <a:endParaRPr lang="en-US" dirty="0" smtClean="0"/>
          </a:p>
          <a:p>
            <a:r>
              <a:rPr lang="en-US" dirty="0" smtClean="0"/>
              <a:t>Explain how neurons are classified according to structure or function.</a:t>
            </a:r>
          </a:p>
          <a:p>
            <a:endParaRPr lang="en-US" dirty="0" smtClean="0"/>
          </a:p>
          <a:p>
            <a:r>
              <a:rPr lang="en-US" dirty="0" smtClean="0"/>
              <a:t>Name and describe four types of </a:t>
            </a:r>
            <a:r>
              <a:rPr lang="en-US" dirty="0" err="1" smtClean="0"/>
              <a:t>neuroglial</a:t>
            </a:r>
            <a:r>
              <a:rPr lang="en-US" dirty="0" smtClean="0"/>
              <a:t> cells</a:t>
            </a:r>
          </a:p>
          <a:p>
            <a:endParaRPr lang="en-US" dirty="0" smtClean="0"/>
          </a:p>
          <a:p>
            <a:r>
              <a:rPr lang="en-US" dirty="0" smtClean="0"/>
              <a:t>What are some functions of </a:t>
            </a:r>
            <a:r>
              <a:rPr lang="en-US" dirty="0" err="1" smtClean="0"/>
              <a:t>neuroglial</a:t>
            </a:r>
            <a:r>
              <a:rPr lang="en-US" dirty="0" smtClean="0"/>
              <a:t> cells.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10200" cy="5486400"/>
          </a:xfrm>
        </p:spPr>
        <p:txBody>
          <a:bodyPr/>
          <a:lstStyle/>
          <a:p>
            <a:r>
              <a:rPr lang="en-US" dirty="0" smtClean="0"/>
              <a:t>2 divisions</a:t>
            </a:r>
          </a:p>
          <a:p>
            <a:pPr lvl="1"/>
            <a:r>
              <a:rPr lang="en-US" dirty="0" smtClean="0"/>
              <a:t>Central Nervous System</a:t>
            </a:r>
          </a:p>
          <a:p>
            <a:pPr lvl="2"/>
            <a:r>
              <a:rPr lang="en-US" dirty="0" smtClean="0"/>
              <a:t>CNS</a:t>
            </a:r>
          </a:p>
          <a:p>
            <a:pPr lvl="2"/>
            <a:r>
              <a:rPr lang="en-US" dirty="0" smtClean="0"/>
              <a:t>Brain and Spinal Cord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Peripheral Nervous System</a:t>
            </a:r>
          </a:p>
          <a:p>
            <a:pPr lvl="2"/>
            <a:r>
              <a:rPr lang="en-US" dirty="0" smtClean="0"/>
              <a:t>PNS</a:t>
            </a:r>
          </a:p>
          <a:p>
            <a:pPr lvl="2"/>
            <a:r>
              <a:rPr lang="en-US" dirty="0" smtClean="0"/>
              <a:t>Nerves of the body that connect it to the CNS</a:t>
            </a:r>
            <a:endParaRPr lang="en-US" dirty="0"/>
          </a:p>
        </p:txBody>
      </p:sp>
      <p:pic>
        <p:nvPicPr>
          <p:cNvPr id="32772" name="Picture 4" descr="http://www.faqs.org/health/images/uchr_02_img01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"/>
            <a:ext cx="2408936" cy="3115003"/>
          </a:xfrm>
          <a:prstGeom prst="rect">
            <a:avLst/>
          </a:prstGeom>
          <a:noFill/>
        </p:spPr>
      </p:pic>
      <p:pic>
        <p:nvPicPr>
          <p:cNvPr id="32774" name="Picture 6" descr="http://www.demosschiropractic.com/illus/autonomic-nervous-syst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00400"/>
            <a:ext cx="2514600" cy="3462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05400" cy="5638800"/>
          </a:xfrm>
        </p:spPr>
        <p:txBody>
          <a:bodyPr/>
          <a:lstStyle/>
          <a:p>
            <a:r>
              <a:rPr lang="en-US" dirty="0" smtClean="0"/>
              <a:t>Both CNS and PNS</a:t>
            </a:r>
          </a:p>
          <a:p>
            <a:pPr lvl="1"/>
            <a:r>
              <a:rPr lang="en-US" dirty="0" smtClean="0"/>
              <a:t>Provide sensory, integrative, and motor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Nervous Tissue</a:t>
            </a:r>
          </a:p>
          <a:p>
            <a:pPr lvl="1"/>
            <a:r>
              <a:rPr lang="en-US" dirty="0" smtClean="0"/>
              <a:t>Neurons</a:t>
            </a:r>
          </a:p>
          <a:p>
            <a:pPr lvl="2"/>
            <a:r>
              <a:rPr lang="en-US" dirty="0" smtClean="0"/>
              <a:t>structural and functional units of nervous system</a:t>
            </a:r>
          </a:p>
          <a:p>
            <a:pPr lvl="1"/>
            <a:r>
              <a:rPr lang="en-US" dirty="0" err="1" smtClean="0"/>
              <a:t>Neuroglial</a:t>
            </a:r>
            <a:r>
              <a:rPr lang="en-US" dirty="0" smtClean="0"/>
              <a:t> Cells</a:t>
            </a:r>
          </a:p>
        </p:txBody>
      </p:sp>
      <p:pic>
        <p:nvPicPr>
          <p:cNvPr id="31746" name="Picture 2" descr="http://www.human-nervous-system.com/wp-content/uploads/2009/07/human-nervous-syst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4364" y="1"/>
            <a:ext cx="3969636" cy="6553200"/>
          </a:xfrm>
          <a:prstGeom prst="rect">
            <a:avLst/>
          </a:prstGeom>
          <a:noFill/>
        </p:spPr>
      </p:pic>
      <p:sp>
        <p:nvSpPr>
          <p:cNvPr id="5" name="Rectangle 4">
            <a:hlinkClick r:id="rId3"/>
          </p:cNvPr>
          <p:cNvSpPr/>
          <p:nvPr/>
        </p:nvSpPr>
        <p:spPr>
          <a:xfrm>
            <a:off x="2286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http://www.youtube.com/watch?v=sQKma9uMCFk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4495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Functions of the Nervous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1219200"/>
            <a:ext cx="4572000" cy="5638800"/>
          </a:xfrm>
        </p:spPr>
        <p:txBody>
          <a:bodyPr/>
          <a:lstStyle/>
          <a:p>
            <a:r>
              <a:rPr lang="en-US" u="sng" dirty="0" smtClean="0"/>
              <a:t>Sensory</a:t>
            </a:r>
            <a:r>
              <a:rPr lang="en-US" dirty="0" smtClean="0"/>
              <a:t> functions employ receptors that detect internal and external changes</a:t>
            </a:r>
          </a:p>
          <a:p>
            <a:endParaRPr lang="en-US" dirty="0" smtClean="0"/>
          </a:p>
          <a:p>
            <a:r>
              <a:rPr lang="en-US" u="sng" dirty="0" smtClean="0"/>
              <a:t>Integrative</a:t>
            </a:r>
            <a:r>
              <a:rPr lang="en-US" dirty="0" smtClean="0"/>
              <a:t> functions collect sensory information and make decisions that motor functions carry out</a:t>
            </a:r>
          </a:p>
          <a:p>
            <a:endParaRPr lang="en-US" dirty="0" smtClean="0"/>
          </a:p>
          <a:p>
            <a:r>
              <a:rPr lang="en-US" u="sng" dirty="0" smtClean="0"/>
              <a:t>Motor</a:t>
            </a:r>
            <a:r>
              <a:rPr lang="en-US" dirty="0" smtClean="0"/>
              <a:t> functions stimulate effectors to respond</a:t>
            </a:r>
            <a:endParaRPr lang="en-US" dirty="0"/>
          </a:p>
        </p:txBody>
      </p:sp>
      <p:pic>
        <p:nvPicPr>
          <p:cNvPr id="30722" name="Picture 2" descr="http://www.ocspineandrehab.com/images/NerveFunc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1798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Neuron-Structural and Functional Unit</a:t>
            </a:r>
          </a:p>
          <a:p>
            <a:pPr lvl="1"/>
            <a:r>
              <a:rPr lang="en-US" dirty="0" smtClean="0"/>
              <a:t>Consists of:</a:t>
            </a:r>
          </a:p>
          <a:p>
            <a:pPr lvl="2"/>
            <a:r>
              <a:rPr lang="en-US" dirty="0" smtClean="0"/>
              <a:t>Cell body</a:t>
            </a:r>
          </a:p>
          <a:p>
            <a:pPr lvl="2"/>
            <a:r>
              <a:rPr lang="en-US" dirty="0" smtClean="0"/>
              <a:t>Nerve fiber</a:t>
            </a:r>
          </a:p>
          <a:p>
            <a:pPr lvl="2"/>
            <a:r>
              <a:rPr lang="en-US" dirty="0" smtClean="0"/>
              <a:t>Organelles</a:t>
            </a:r>
          </a:p>
          <a:p>
            <a:r>
              <a:rPr lang="en-US" dirty="0" smtClean="0"/>
              <a:t>Dendrites and the cell body provide receptive surfaces</a:t>
            </a:r>
          </a:p>
          <a:p>
            <a:r>
              <a:rPr lang="en-US" dirty="0" smtClean="0"/>
              <a:t>A single AXON arises from the </a:t>
            </a:r>
          </a:p>
          <a:p>
            <a:pPr>
              <a:buNone/>
            </a:pPr>
            <a:r>
              <a:rPr lang="en-US" dirty="0" smtClean="0"/>
              <a:t>cell body and may be enclosed</a:t>
            </a:r>
          </a:p>
          <a:p>
            <a:pPr>
              <a:buNone/>
            </a:pPr>
            <a:r>
              <a:rPr lang="en-US" dirty="0" smtClean="0"/>
              <a:t>in a myelin sheath and a </a:t>
            </a:r>
            <a:r>
              <a:rPr lang="en-US" dirty="0" err="1" smtClean="0"/>
              <a:t>neurilemma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http://static.howstuffworks.com/gif/brain-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150" y="3657600"/>
            <a:ext cx="375285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81600"/>
          </a:xfrm>
        </p:spPr>
        <p:txBody>
          <a:bodyPr/>
          <a:lstStyle/>
          <a:p>
            <a:r>
              <a:rPr lang="en-US" dirty="0" smtClean="0"/>
              <a:t>Classification of Neurons</a:t>
            </a:r>
          </a:p>
          <a:p>
            <a:pPr lvl="1"/>
            <a:r>
              <a:rPr lang="en-US" dirty="0" smtClean="0"/>
              <a:t>On the basis of structure:</a:t>
            </a:r>
          </a:p>
          <a:p>
            <a:pPr lvl="2"/>
            <a:r>
              <a:rPr lang="en-US" dirty="0" err="1" smtClean="0"/>
              <a:t>Multipolar</a:t>
            </a:r>
            <a:endParaRPr lang="en-US" dirty="0" smtClean="0"/>
          </a:p>
          <a:p>
            <a:pPr lvl="2"/>
            <a:r>
              <a:rPr lang="en-US" dirty="0" smtClean="0"/>
              <a:t>Bipolar</a:t>
            </a:r>
          </a:p>
          <a:p>
            <a:pPr lvl="2"/>
            <a:r>
              <a:rPr lang="en-US" dirty="0" err="1" smtClean="0"/>
              <a:t>Unipolar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On the basis of Function:</a:t>
            </a:r>
          </a:p>
          <a:p>
            <a:pPr lvl="2"/>
            <a:r>
              <a:rPr lang="en-US" dirty="0" smtClean="0"/>
              <a:t>Sensory neurons</a:t>
            </a:r>
          </a:p>
          <a:p>
            <a:pPr lvl="2"/>
            <a:r>
              <a:rPr lang="en-US" dirty="0" err="1" smtClean="0"/>
              <a:t>Interneurons</a:t>
            </a:r>
            <a:endParaRPr lang="en-US" dirty="0" smtClean="0"/>
          </a:p>
          <a:p>
            <a:pPr lvl="2"/>
            <a:r>
              <a:rPr lang="en-US" dirty="0" smtClean="0"/>
              <a:t>Motor neurons</a:t>
            </a:r>
          </a:p>
          <a:p>
            <a:endParaRPr lang="en-US" dirty="0"/>
          </a:p>
        </p:txBody>
      </p:sp>
      <p:pic>
        <p:nvPicPr>
          <p:cNvPr id="28676" name="Picture 4" descr="http://static.howstuffworks.com/gif/brain-neuron-ty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4724400" cy="3537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ebanatomy.net/anatomy/neuron_ty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ebanatomy.net/anatomy/neuron_func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45773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Neuroglial</a:t>
            </a:r>
            <a:r>
              <a:rPr lang="en-US" dirty="0" smtClean="0"/>
              <a:t>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Neuroglial</a:t>
            </a:r>
            <a:r>
              <a:rPr lang="en-US" dirty="0" smtClean="0"/>
              <a:t> Cells</a:t>
            </a:r>
          </a:p>
          <a:p>
            <a:pPr lvl="1"/>
            <a:r>
              <a:rPr lang="en-US" dirty="0" err="1" smtClean="0"/>
              <a:t>Assessory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Function:</a:t>
            </a:r>
          </a:p>
          <a:p>
            <a:pPr lvl="2"/>
            <a:r>
              <a:rPr lang="en-US" dirty="0" smtClean="0"/>
              <a:t>Fill spaces, support neurons, hold nervous tissue </a:t>
            </a:r>
            <a:r>
              <a:rPr lang="en-US" dirty="0" err="1" smtClean="0"/>
              <a:t>togther</a:t>
            </a:r>
            <a:r>
              <a:rPr lang="en-US" dirty="0" smtClean="0"/>
              <a:t>, produce myelin, help regulate the concentrations of nutrients and ions, carry on </a:t>
            </a:r>
            <a:r>
              <a:rPr lang="en-US" dirty="0" err="1" smtClean="0"/>
              <a:t>phagocytosis</a:t>
            </a:r>
            <a:endParaRPr lang="en-US" dirty="0" smtClean="0"/>
          </a:p>
          <a:p>
            <a:pPr lvl="1"/>
            <a:r>
              <a:rPr lang="en-US" dirty="0" smtClean="0"/>
              <a:t>Types:</a:t>
            </a:r>
          </a:p>
          <a:p>
            <a:pPr lvl="2"/>
            <a:r>
              <a:rPr lang="en-US" dirty="0" smtClean="0"/>
              <a:t>Schwann Cells</a:t>
            </a:r>
          </a:p>
          <a:p>
            <a:pPr lvl="2"/>
            <a:r>
              <a:rPr lang="en-US" dirty="0" err="1" smtClean="0"/>
              <a:t>Astrocytes</a:t>
            </a:r>
            <a:endParaRPr lang="en-US" dirty="0" smtClean="0"/>
          </a:p>
          <a:p>
            <a:pPr lvl="2"/>
            <a:r>
              <a:rPr lang="en-US" dirty="0" err="1" smtClean="0"/>
              <a:t>Oligodendrocytes</a:t>
            </a:r>
            <a:endParaRPr lang="en-US" dirty="0" smtClean="0"/>
          </a:p>
          <a:p>
            <a:pPr lvl="2"/>
            <a:r>
              <a:rPr lang="en-US" dirty="0" err="1" smtClean="0"/>
              <a:t>Microglial</a:t>
            </a:r>
            <a:r>
              <a:rPr lang="en-US" dirty="0" smtClean="0"/>
              <a:t> cells</a:t>
            </a:r>
          </a:p>
          <a:p>
            <a:pPr lvl="2"/>
            <a:r>
              <a:rPr lang="en-US" dirty="0" err="1" smtClean="0"/>
              <a:t>Ependymal</a:t>
            </a:r>
            <a:r>
              <a:rPr lang="en-US" dirty="0" smtClean="0"/>
              <a:t> cells</a:t>
            </a:r>
            <a:endParaRPr lang="en-US" dirty="0"/>
          </a:p>
        </p:txBody>
      </p:sp>
      <p:pic>
        <p:nvPicPr>
          <p:cNvPr id="2050" name="Picture 2" descr="http://www.dmacc.edu/instructors/rbwollaston/Nervous_system/neuroglia_of_C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200399"/>
            <a:ext cx="3908852" cy="3609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</TotalTime>
  <Words>252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Chapter 9</vt:lpstr>
      <vt:lpstr>Introduction</vt:lpstr>
      <vt:lpstr>Introduction</vt:lpstr>
      <vt:lpstr>General Functions of the Nervous Systems</vt:lpstr>
      <vt:lpstr>Neuron Structure</vt:lpstr>
      <vt:lpstr>Types of Neurons</vt:lpstr>
      <vt:lpstr>Slide 7</vt:lpstr>
      <vt:lpstr>Slide 8</vt:lpstr>
      <vt:lpstr>Types of Neuroglial Cells</vt:lpstr>
      <vt:lpstr>Short Answer Review</vt:lpstr>
    </vt:vector>
  </TitlesOfParts>
  <Company>Western Dubuque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Western Dubuque</dc:creator>
  <cp:lastModifiedBy>Western Dubuque</cp:lastModifiedBy>
  <cp:revision>12</cp:revision>
  <dcterms:created xsi:type="dcterms:W3CDTF">2010-01-04T13:41:29Z</dcterms:created>
  <dcterms:modified xsi:type="dcterms:W3CDTF">2010-01-04T14:59:47Z</dcterms:modified>
</cp:coreProperties>
</file>